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3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505510C-4B46-4FEF-AFC8-9BD6EBBF0201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2C595EE-3E17-403F-B929-CF50FB93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98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5858A-0742-4D37-8F91-CFA59F95B2A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63A5F-6A32-4451-AED4-8611944A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8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4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858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84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7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83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23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258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66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1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65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0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49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91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9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78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5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3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What are Biofuels?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296890"/>
            <a:ext cx="9144000" cy="561109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Unit 1, </a:t>
            </a:r>
            <a:r>
              <a:rPr lang="en-US" smtClean="0">
                <a:latin typeface="Century Gothic" panose="020B0502020202020204" pitchFamily="34" charset="0"/>
              </a:rPr>
              <a:t>Lesson 1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bushel?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20" y="2553670"/>
            <a:ext cx="3949298" cy="317258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391" y="2553670"/>
            <a:ext cx="2725882" cy="3230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9782" y="4987636"/>
            <a:ext cx="17976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1 Bushel of Soybeans = 60 Pounds</a:t>
            </a:r>
            <a:endParaRPr lang="en-US" sz="1400" b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made from a bushel of corn?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31.5 pounds of starch</a:t>
            </a:r>
          </a:p>
          <a:p>
            <a:pPr lvl="0"/>
            <a:r>
              <a:rPr lang="en-US" dirty="0"/>
              <a:t>33 pounds of sweetener</a:t>
            </a:r>
          </a:p>
          <a:p>
            <a:pPr lvl="0"/>
            <a:r>
              <a:rPr lang="en-US" dirty="0"/>
              <a:t>10 one-</a:t>
            </a:r>
            <a:r>
              <a:rPr lang="en-US" dirty="0" err="1"/>
              <a:t>lb</a:t>
            </a:r>
            <a:r>
              <a:rPr lang="en-US" dirty="0"/>
              <a:t> boxes of cereal</a:t>
            </a:r>
          </a:p>
          <a:p>
            <a:pPr lvl="0"/>
            <a:r>
              <a:rPr lang="en-US" dirty="0"/>
              <a:t>15 </a:t>
            </a:r>
            <a:r>
              <a:rPr lang="en-US" dirty="0" err="1"/>
              <a:t>lbs</a:t>
            </a:r>
            <a:r>
              <a:rPr lang="en-US" dirty="0"/>
              <a:t> of brewer grits (enough for 1 gallon of beer)</a:t>
            </a:r>
          </a:p>
          <a:p>
            <a:pPr lvl="0"/>
            <a:r>
              <a:rPr lang="en-US" dirty="0"/>
              <a:t>10 eight </a:t>
            </a:r>
            <a:r>
              <a:rPr lang="en-US" dirty="0" err="1"/>
              <a:t>oz</a:t>
            </a:r>
            <a:r>
              <a:rPr lang="en-US" dirty="0"/>
              <a:t> packages of cheese curls</a:t>
            </a:r>
          </a:p>
          <a:p>
            <a:pPr lvl="0"/>
            <a:r>
              <a:rPr lang="en-US" dirty="0"/>
              <a:t>1 </a:t>
            </a:r>
            <a:r>
              <a:rPr lang="en-US" dirty="0" err="1"/>
              <a:t>lb</a:t>
            </a:r>
            <a:r>
              <a:rPr lang="en-US" dirty="0"/>
              <a:t> of pancake mix</a:t>
            </a:r>
          </a:p>
          <a:p>
            <a:pPr lvl="0"/>
            <a:r>
              <a:rPr lang="en-US" dirty="0"/>
              <a:t>22 </a:t>
            </a:r>
            <a:r>
              <a:rPr lang="en-US" dirty="0" err="1"/>
              <a:t>lbs</a:t>
            </a:r>
            <a:r>
              <a:rPr lang="en-US" dirty="0"/>
              <a:t> of hominy feed for livestock</a:t>
            </a:r>
          </a:p>
          <a:p>
            <a:pPr lvl="0"/>
            <a:r>
              <a:rPr lang="en-US" dirty="0"/>
              <a:t>0.7 </a:t>
            </a:r>
            <a:r>
              <a:rPr lang="en-US" dirty="0" err="1"/>
              <a:t>lbs</a:t>
            </a:r>
            <a:r>
              <a:rPr lang="en-US" dirty="0"/>
              <a:t> of corn oil</a:t>
            </a:r>
          </a:p>
          <a:p>
            <a:pPr lvl="0"/>
            <a:r>
              <a:rPr lang="en-US" dirty="0"/>
              <a:t>17 </a:t>
            </a:r>
            <a:r>
              <a:rPr lang="en-US" dirty="0" err="1"/>
              <a:t>lbs</a:t>
            </a:r>
            <a:r>
              <a:rPr lang="en-US" dirty="0"/>
              <a:t> of carbon dioxide</a:t>
            </a:r>
          </a:p>
          <a:p>
            <a:pPr lvl="0"/>
            <a:r>
              <a:rPr lang="en-US" dirty="0"/>
              <a:t>1.5 </a:t>
            </a:r>
            <a:r>
              <a:rPr lang="en-US" dirty="0" err="1"/>
              <a:t>lbs</a:t>
            </a:r>
            <a:r>
              <a:rPr lang="en-US" dirty="0"/>
              <a:t> corn oil: cooking oil, margarine, mayonnaise, salad dressing, shortening, soups, printing ink, soap, and leather tanning</a:t>
            </a:r>
          </a:p>
          <a:p>
            <a:r>
              <a:rPr lang="en-US" dirty="0" smtClean="0"/>
              <a:t>2.8 </a:t>
            </a:r>
            <a:r>
              <a:rPr lang="en-US" dirty="0"/>
              <a:t>gallons of Ethanol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229" y="2556932"/>
            <a:ext cx="1385368" cy="1385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290" y="3553691"/>
            <a:ext cx="1003254" cy="1003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4482" y="4213233"/>
            <a:ext cx="659176" cy="95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be made from a bushel of soybeans?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1" y="2556932"/>
            <a:ext cx="7838208" cy="331893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11 </a:t>
            </a:r>
            <a:r>
              <a:rPr lang="en-US" dirty="0" err="1" smtClean="0"/>
              <a:t>lbs</a:t>
            </a:r>
            <a:r>
              <a:rPr lang="en-US" dirty="0" smtClean="0"/>
              <a:t> crude soybean oil</a:t>
            </a:r>
          </a:p>
          <a:p>
            <a:pPr lvl="1"/>
            <a:r>
              <a:rPr lang="en-US" dirty="0" smtClean="0"/>
              <a:t>Vegetable oil, creamers, margarine, mayonnaise, salad dressing, shortening, chocolate coating, cosmetics, pharmaceuticals, insecticides, paint</a:t>
            </a:r>
          </a:p>
          <a:p>
            <a:pPr lvl="0"/>
            <a:r>
              <a:rPr lang="en-US" dirty="0" smtClean="0"/>
              <a:t>47 </a:t>
            </a:r>
            <a:r>
              <a:rPr lang="en-US" dirty="0" err="1" smtClean="0"/>
              <a:t>lbs</a:t>
            </a:r>
            <a:r>
              <a:rPr lang="en-US" dirty="0" smtClean="0"/>
              <a:t> soybean meal</a:t>
            </a:r>
          </a:p>
          <a:p>
            <a:pPr lvl="1"/>
            <a:r>
              <a:rPr lang="en-US" dirty="0" smtClean="0"/>
              <a:t>Swine feed, poultry feed, beef cattle feed, pet foods, fish feed</a:t>
            </a:r>
          </a:p>
          <a:p>
            <a:pPr lvl="0"/>
            <a:r>
              <a:rPr lang="en-US" dirty="0" smtClean="0"/>
              <a:t>39 </a:t>
            </a:r>
            <a:r>
              <a:rPr lang="en-US" dirty="0" err="1" smtClean="0"/>
              <a:t>lbs</a:t>
            </a:r>
            <a:r>
              <a:rPr lang="en-US" dirty="0" smtClean="0"/>
              <a:t> soy flour</a:t>
            </a:r>
          </a:p>
          <a:p>
            <a:pPr lvl="1"/>
            <a:r>
              <a:rPr lang="en-US" dirty="0" smtClean="0"/>
              <a:t>Bread, candy, pancakes, pie crust, doughnut mix, frozen desserts</a:t>
            </a:r>
          </a:p>
          <a:p>
            <a:pPr lvl="0"/>
            <a:r>
              <a:rPr lang="en-US" dirty="0" smtClean="0"/>
              <a:t>20 </a:t>
            </a:r>
            <a:r>
              <a:rPr lang="en-US" dirty="0" err="1" smtClean="0"/>
              <a:t>lbs</a:t>
            </a:r>
            <a:r>
              <a:rPr lang="en-US" dirty="0" smtClean="0"/>
              <a:t> soy protein concentrate</a:t>
            </a:r>
          </a:p>
          <a:p>
            <a:pPr lvl="1"/>
            <a:r>
              <a:rPr lang="en-US" dirty="0" smtClean="0"/>
              <a:t>Baby foods, noodles, cereals, confections, candy, sausage casings, flavorings</a:t>
            </a:r>
          </a:p>
          <a:p>
            <a:pPr lvl="0"/>
            <a:r>
              <a:rPr lang="en-US" dirty="0" smtClean="0"/>
              <a:t>12 </a:t>
            </a:r>
            <a:r>
              <a:rPr lang="en-US" dirty="0" err="1" smtClean="0"/>
              <a:t>lbs</a:t>
            </a:r>
            <a:r>
              <a:rPr lang="en-US" dirty="0" smtClean="0"/>
              <a:t> isolated soy protein</a:t>
            </a:r>
          </a:p>
          <a:p>
            <a:pPr lvl="1"/>
            <a:r>
              <a:rPr lang="en-US" dirty="0" smtClean="0"/>
              <a:t>Adhesives, fungicides, printing inks, plastics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726" y="2556932"/>
            <a:ext cx="1505913" cy="1505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081" y="3380099"/>
            <a:ext cx="1979246" cy="836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7866" y="4333778"/>
            <a:ext cx="1712347" cy="113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Ethanol </a:t>
            </a:r>
            <a:r>
              <a:rPr lang="en-US" dirty="0"/>
              <a:t>or ethyl </a:t>
            </a:r>
            <a:r>
              <a:rPr lang="en-US" i="1" dirty="0"/>
              <a:t>alcohol </a:t>
            </a:r>
            <a:r>
              <a:rPr lang="en-US" dirty="0"/>
              <a:t>is </a:t>
            </a:r>
            <a:r>
              <a:rPr lang="en-US" dirty="0" smtClean="0"/>
              <a:t>in </a:t>
            </a:r>
            <a:r>
              <a:rPr lang="en-US" dirty="0"/>
              <a:t>the alcohol </a:t>
            </a:r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i="1" dirty="0" smtClean="0"/>
              <a:t>Ethanol</a:t>
            </a:r>
            <a:r>
              <a:rPr lang="en-US" i="1" dirty="0" smtClean="0"/>
              <a:t> </a:t>
            </a:r>
            <a:r>
              <a:rPr lang="en-US" dirty="0"/>
              <a:t>can be used as a fuel when blended with gasoline or when in its original state.</a:t>
            </a:r>
          </a:p>
          <a:p>
            <a:r>
              <a:rPr lang="en-US" b="1" i="1" dirty="0" smtClean="0"/>
              <a:t>Ethanol</a:t>
            </a:r>
            <a:r>
              <a:rPr lang="en-US" i="1" dirty="0" smtClean="0"/>
              <a:t> </a:t>
            </a:r>
            <a:r>
              <a:rPr lang="en-US" dirty="0"/>
              <a:t>is the most important member of a large group of organic compounds that are called </a:t>
            </a:r>
            <a:r>
              <a:rPr lang="en-US" b="1" i="1" dirty="0"/>
              <a:t>alcohol</a:t>
            </a:r>
            <a:r>
              <a:rPr lang="en-US" i="1" dirty="0"/>
              <a:t>.</a:t>
            </a:r>
            <a:endParaRPr lang="en-US" dirty="0"/>
          </a:p>
          <a:p>
            <a:r>
              <a:rPr lang="en-US" b="1" i="1" dirty="0" smtClean="0"/>
              <a:t>Alcohol</a:t>
            </a:r>
            <a:r>
              <a:rPr lang="en-US" i="1" dirty="0" smtClean="0"/>
              <a:t> </a:t>
            </a:r>
            <a:r>
              <a:rPr lang="en-US" dirty="0"/>
              <a:t>is an organic compound that has one or more hydroxyl (OH) groups attached to a carbon atom.</a:t>
            </a:r>
          </a:p>
          <a:p>
            <a:r>
              <a:rPr lang="en-US" b="1" i="1" dirty="0" smtClean="0"/>
              <a:t>Alcohol</a:t>
            </a:r>
            <a:r>
              <a:rPr lang="en-US" i="1" dirty="0" smtClean="0"/>
              <a:t> </a:t>
            </a:r>
            <a:r>
              <a:rPr lang="en-US" dirty="0"/>
              <a:t>is shown as: C-O-H or C-OH.</a:t>
            </a:r>
          </a:p>
          <a:p>
            <a:r>
              <a:rPr lang="en-US" dirty="0" smtClean="0"/>
              <a:t>In </a:t>
            </a:r>
            <a:r>
              <a:rPr lang="en-US" dirty="0"/>
              <a:t>its pure form, </a:t>
            </a:r>
            <a:r>
              <a:rPr lang="en-US" b="1" i="1" dirty="0"/>
              <a:t>ethanol</a:t>
            </a:r>
            <a:r>
              <a:rPr lang="en-US" i="1" dirty="0"/>
              <a:t> </a:t>
            </a:r>
            <a:r>
              <a:rPr lang="en-US" dirty="0"/>
              <a:t>is a colorless clear liquid with a mild characteristic odor</a:t>
            </a:r>
          </a:p>
          <a:p>
            <a:r>
              <a:rPr lang="en-US" dirty="0" smtClean="0"/>
              <a:t>Boils </a:t>
            </a:r>
            <a:r>
              <a:rPr lang="en-US" dirty="0"/>
              <a:t>at 78C. (172F.)</a:t>
            </a:r>
          </a:p>
          <a:p>
            <a:r>
              <a:rPr lang="en-US" dirty="0" smtClean="0"/>
              <a:t>Freezes at -112C. (-170F.).</a:t>
            </a:r>
          </a:p>
          <a:p>
            <a:r>
              <a:rPr lang="en-US" dirty="0"/>
              <a:t>The molecular weight is </a:t>
            </a:r>
            <a:r>
              <a:rPr lang="en-US" dirty="0" smtClean="0"/>
              <a:t>46.07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One </a:t>
            </a:r>
            <a:r>
              <a:rPr lang="en-US" b="1" i="1" dirty="0"/>
              <a:t>gallon</a:t>
            </a:r>
            <a:r>
              <a:rPr lang="en-US" i="1" dirty="0"/>
              <a:t> </a:t>
            </a:r>
            <a:r>
              <a:rPr lang="en-US" dirty="0"/>
              <a:t>of 190-</a:t>
            </a:r>
            <a:r>
              <a:rPr lang="en-US" b="1" i="1" dirty="0"/>
              <a:t>proof ethanol</a:t>
            </a:r>
            <a:r>
              <a:rPr lang="en-US" i="1" dirty="0"/>
              <a:t> </a:t>
            </a:r>
            <a:r>
              <a:rPr lang="en-US" dirty="0"/>
              <a:t>weighs 6.8 pounds.</a:t>
            </a:r>
          </a:p>
          <a:p>
            <a:r>
              <a:rPr lang="en-US" b="1" i="1" dirty="0" smtClean="0"/>
              <a:t>Ethanol</a:t>
            </a:r>
            <a:r>
              <a:rPr lang="en-US" i="1" dirty="0" smtClean="0"/>
              <a:t> </a:t>
            </a:r>
            <a:r>
              <a:rPr lang="en-US" dirty="0"/>
              <a:t>has no basic or acidic properties.</a:t>
            </a:r>
          </a:p>
          <a:p>
            <a:r>
              <a:rPr lang="en-US" b="1" i="1" dirty="0" smtClean="0"/>
              <a:t>Ethanol</a:t>
            </a:r>
            <a:r>
              <a:rPr lang="en-US" i="1" dirty="0" smtClean="0"/>
              <a:t> </a:t>
            </a:r>
            <a:r>
              <a:rPr lang="en-US" dirty="0"/>
              <a:t>can also be used as a raw material in various industrial processes.</a:t>
            </a:r>
          </a:p>
          <a:p>
            <a:r>
              <a:rPr lang="en-US" dirty="0" smtClean="0"/>
              <a:t>When </a:t>
            </a:r>
            <a:r>
              <a:rPr lang="en-US" dirty="0"/>
              <a:t>burned </a:t>
            </a:r>
            <a:r>
              <a:rPr lang="en-US" b="1" i="1" dirty="0"/>
              <a:t>ethanol </a:t>
            </a:r>
            <a:r>
              <a:rPr lang="en-US" dirty="0"/>
              <a:t>produces a pale blue flame with no residue and considerable energy, making it an ideal fuel.</a:t>
            </a:r>
          </a:p>
          <a:p>
            <a:r>
              <a:rPr lang="en-US" b="1" i="1" dirty="0" smtClean="0"/>
              <a:t>Ethanol </a:t>
            </a:r>
            <a:r>
              <a:rPr lang="en-US" dirty="0"/>
              <a:t>mixes readily with water and with most organic </a:t>
            </a:r>
            <a:r>
              <a:rPr lang="en-US" i="1" dirty="0"/>
              <a:t>solvents.</a:t>
            </a:r>
            <a:endParaRPr lang="en-US" dirty="0"/>
          </a:p>
          <a:p>
            <a:r>
              <a:rPr lang="en-US" b="1" i="1" dirty="0" smtClean="0"/>
              <a:t>Ethanol</a:t>
            </a:r>
            <a:r>
              <a:rPr lang="en-US" i="1" dirty="0" smtClean="0"/>
              <a:t> </a:t>
            </a:r>
            <a:r>
              <a:rPr lang="en-US" dirty="0"/>
              <a:t>is also useful as a </a:t>
            </a:r>
            <a:r>
              <a:rPr lang="en-US" i="1" dirty="0"/>
              <a:t>solvent </a:t>
            </a:r>
            <a:r>
              <a:rPr lang="en-US" dirty="0"/>
              <a:t>and as an ingredient when making many other substances including perfumes, paints, lacquer, and explosives.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Biodiesel Compared to Petroleum Diesel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Made of fatty acid methyl ester produced by transesterification of triglycerides from vegetable oil</a:t>
            </a:r>
          </a:p>
          <a:p>
            <a:r>
              <a:rPr lang="en-US" dirty="0" smtClean="0"/>
              <a:t>Each molecule is 17 hydrocarbons with one ester group</a:t>
            </a:r>
            <a:endParaRPr lang="en-US" dirty="0"/>
          </a:p>
          <a:p>
            <a:r>
              <a:rPr lang="en-US" dirty="0" smtClean="0"/>
              <a:t>Domestically </a:t>
            </a:r>
            <a:r>
              <a:rPr lang="en-US" dirty="0"/>
              <a:t>produced from non-petroleum, renewable resources</a:t>
            </a:r>
          </a:p>
          <a:p>
            <a:r>
              <a:rPr lang="en-US" dirty="0"/>
              <a:t>Can be used in most diesel engines, especially newer ones</a:t>
            </a:r>
          </a:p>
          <a:p>
            <a:r>
              <a:rPr lang="en-US" dirty="0"/>
              <a:t>Less air pollutants (other than nitrogen oxides)</a:t>
            </a:r>
          </a:p>
          <a:p>
            <a:r>
              <a:rPr lang="en-US" dirty="0"/>
              <a:t>Less greenhouse gas emissions (e.g., B20 reduces CO</a:t>
            </a:r>
            <a:r>
              <a:rPr lang="en-US" baseline="-25000" dirty="0"/>
              <a:t>2</a:t>
            </a:r>
            <a:r>
              <a:rPr lang="en-US" dirty="0"/>
              <a:t> by 15%)</a:t>
            </a:r>
          </a:p>
          <a:p>
            <a:r>
              <a:rPr lang="en-US" dirty="0"/>
              <a:t>Biodegradable</a:t>
            </a:r>
          </a:p>
          <a:p>
            <a:r>
              <a:rPr lang="en-US" dirty="0"/>
              <a:t>Non-toxic</a:t>
            </a:r>
          </a:p>
          <a:p>
            <a:r>
              <a:rPr lang="en-US" dirty="0"/>
              <a:t>Safer to </a:t>
            </a:r>
            <a:r>
              <a:rPr lang="en-US" dirty="0" smtClean="0"/>
              <a:t>handle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Petroleum diesel is made from crude oil extracted from the earth.</a:t>
            </a:r>
          </a:p>
          <a:p>
            <a:r>
              <a:rPr lang="en-US" dirty="0" smtClean="0"/>
              <a:t>Each molecule is 16 hydrocarbons</a:t>
            </a:r>
          </a:p>
          <a:p>
            <a:r>
              <a:rPr lang="en-US" dirty="0" smtClean="0"/>
              <a:t>Use </a:t>
            </a:r>
            <a:r>
              <a:rPr lang="en-US" dirty="0"/>
              <a:t>of blends above B5 not yet approved by many auto makers</a:t>
            </a:r>
          </a:p>
          <a:p>
            <a:r>
              <a:rPr lang="en-US" dirty="0"/>
              <a:t>Lower fuel economy and power (10% lower for B100, 2% for B20)</a:t>
            </a:r>
          </a:p>
          <a:p>
            <a:r>
              <a:rPr lang="en-US" dirty="0"/>
              <a:t>Currently more expensive</a:t>
            </a:r>
          </a:p>
          <a:p>
            <a:r>
              <a:rPr lang="en-US" dirty="0"/>
              <a:t>B100 </a:t>
            </a:r>
            <a:r>
              <a:rPr lang="en-US" smtClean="0"/>
              <a:t>less ideal for </a:t>
            </a:r>
            <a:r>
              <a:rPr lang="en-US" dirty="0"/>
              <a:t>use in low temperatures</a:t>
            </a:r>
          </a:p>
          <a:p>
            <a:r>
              <a:rPr lang="en-US" dirty="0" smtClean="0"/>
              <a:t>Slight </a:t>
            </a:r>
            <a:r>
              <a:rPr lang="en-US" dirty="0"/>
              <a:t>increase in nitrogen oxide emissions possible in some </a:t>
            </a:r>
            <a:r>
              <a:rPr lang="en-US" dirty="0" smtClean="0"/>
              <a:t>circumstances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biofuels now?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Biofuel </a:t>
            </a:r>
            <a:r>
              <a:rPr lang="en-US" dirty="0"/>
              <a:t>use and production has increased considerably </a:t>
            </a:r>
            <a:r>
              <a:rPr lang="en-US" dirty="0" smtClean="0"/>
              <a:t>starting in the 1980's. </a:t>
            </a:r>
            <a:r>
              <a:rPr lang="en-US" dirty="0"/>
              <a:t>Growth in use of the </a:t>
            </a:r>
            <a:r>
              <a:rPr lang="en-US" b="1" i="1" dirty="0"/>
              <a:t>E-10 </a:t>
            </a:r>
            <a:r>
              <a:rPr lang="en-US" dirty="0" smtClean="0"/>
              <a:t>ethanol blend </a:t>
            </a:r>
            <a:r>
              <a:rPr lang="en-US" dirty="0"/>
              <a:t>has taken place because the fuel performs well in automotive engines and is competitively priced with "conventional" gasoline.</a:t>
            </a:r>
          </a:p>
          <a:p>
            <a:r>
              <a:rPr lang="en-US" dirty="0" smtClean="0"/>
              <a:t>Each </a:t>
            </a:r>
            <a:r>
              <a:rPr lang="en-US" dirty="0"/>
              <a:t>bushel of corn processed yields </a:t>
            </a:r>
            <a:r>
              <a:rPr lang="en-US" dirty="0" smtClean="0"/>
              <a:t>2½ </a:t>
            </a:r>
            <a:r>
              <a:rPr lang="en-US" dirty="0"/>
              <a:t>gallons of ethanol </a:t>
            </a:r>
            <a:r>
              <a:rPr lang="en-US" dirty="0" smtClean="0"/>
              <a:t>and </a:t>
            </a:r>
            <a:r>
              <a:rPr lang="en-US" dirty="0"/>
              <a:t>several valuable byproducts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bushel of soybeans yields 1.4 gallons of biodiesel and byproducts.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in our state and national interest to reduce dependence on oil imports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Trade </a:t>
            </a:r>
            <a:r>
              <a:rPr lang="en-US" dirty="0"/>
              <a:t>deficits are decreased and it allows for a dependable source of fuel if supplies would be cut off by unfriendly countries.</a:t>
            </a:r>
          </a:p>
          <a:p>
            <a:r>
              <a:rPr lang="en-US" dirty="0" smtClean="0"/>
              <a:t>It </a:t>
            </a:r>
            <a:r>
              <a:rPr lang="en-US" dirty="0"/>
              <a:t>helps to stabilize price for the American farmer.</a:t>
            </a:r>
          </a:p>
          <a:p>
            <a:r>
              <a:rPr lang="en-US" dirty="0" smtClean="0"/>
              <a:t>The </a:t>
            </a:r>
            <a:r>
              <a:rPr lang="en-US" dirty="0"/>
              <a:t>quality of the environment improves. Carbon monoxide emissions are reduced and lead and other carcinogens (cancer causing agents) have been removed from gasoline.</a:t>
            </a:r>
          </a:p>
          <a:p>
            <a:r>
              <a:rPr lang="en-US" dirty="0" smtClean="0"/>
              <a:t>Car </a:t>
            </a:r>
            <a:r>
              <a:rPr lang="en-US" dirty="0"/>
              <a:t>owners gain from increased octane in gasoline which reduces engine knock. It also absorbs moisture and cleans the fuel system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684</TotalTime>
  <Words>730</Words>
  <Application>Microsoft Office PowerPoint</Application>
  <PresentationFormat>Widescreen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Garamond</vt:lpstr>
      <vt:lpstr>Organic</vt:lpstr>
      <vt:lpstr>What are Biofuels?</vt:lpstr>
      <vt:lpstr>What is a bushel?</vt:lpstr>
      <vt:lpstr>What can be made from a bushel of corn?</vt:lpstr>
      <vt:lpstr>What can be made from a bushel of soybeans?</vt:lpstr>
      <vt:lpstr>Ethanol or ethyl alcohol is in the alcohol family</vt:lpstr>
      <vt:lpstr>Biodiesel Compared to Petroleum Diesel</vt:lpstr>
      <vt:lpstr>Why biofuels now?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Educating Iowans with a focus on youth regarding  the breadth and global significance of agriculture.</dc:title>
  <dc:creator>Will Fett</dc:creator>
  <cp:lastModifiedBy>Will Fett</cp:lastModifiedBy>
  <cp:revision>35</cp:revision>
  <cp:lastPrinted>2015-02-23T11:22:58Z</cp:lastPrinted>
  <dcterms:created xsi:type="dcterms:W3CDTF">2015-02-17T22:12:25Z</dcterms:created>
  <dcterms:modified xsi:type="dcterms:W3CDTF">2015-11-17T20:55:00Z</dcterms:modified>
</cp:coreProperties>
</file>